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57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</p:sldIdLst>
  <p:sldSz cx="9144000" cy="6858000" type="screen4x3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DA2BF"/>
    <a:srgbClr val="672C94"/>
    <a:srgbClr val="7030A0"/>
    <a:srgbClr val="36174D"/>
    <a:srgbClr val="461E6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764" autoAdjust="0"/>
    <p:restoredTop sz="88605" autoAdjust="0"/>
  </p:normalViewPr>
  <p:slideViewPr>
    <p:cSldViewPr>
      <p:cViewPr varScale="1">
        <p:scale>
          <a:sx n="64" d="100"/>
          <a:sy n="64" d="100"/>
        </p:scale>
        <p:origin x="-15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37F35-243E-4901-A6D6-64A65860DA7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8EFCFC-EDD6-47CA-9A24-2F7E249E6340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/>
            <a:t>Установления размера выплаты;</a:t>
          </a:r>
        </a:p>
      </dgm:t>
    </dgm:pt>
    <dgm:pt modelId="{003DE291-A140-416B-9930-741810EFD70F}" type="parTrans" cxnId="{F642630B-E14A-424A-8B5F-1E9AAE909C3D}">
      <dgm:prSet/>
      <dgm:spPr/>
      <dgm:t>
        <a:bodyPr/>
        <a:lstStyle/>
        <a:p>
          <a:endParaRPr lang="ru-RU"/>
        </a:p>
      </dgm:t>
    </dgm:pt>
    <dgm:pt modelId="{C95A6F68-508F-46CC-8F86-A219662997D8}" type="sibTrans" cxnId="{F642630B-E14A-424A-8B5F-1E9AAE909C3D}">
      <dgm:prSet/>
      <dgm:spPr/>
      <dgm:t>
        <a:bodyPr/>
        <a:lstStyle/>
        <a:p>
          <a:endParaRPr lang="ru-RU"/>
        </a:p>
      </dgm:t>
    </dgm:pt>
    <dgm:pt modelId="{1FFFF314-6E70-4596-98A6-A37CCF300C9D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kumimoji="0" lang="ru-RU" b="1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Исчисления состава семьи;</a:t>
          </a:r>
          <a:endParaRPr lang="ru-RU" b="1" dirty="0">
            <a:solidFill>
              <a:schemeClr val="tx1"/>
            </a:solidFill>
          </a:endParaRPr>
        </a:p>
      </dgm:t>
    </dgm:pt>
    <dgm:pt modelId="{804E3BA3-AC32-4E4D-9F17-D2D099774DB3}" type="parTrans" cxnId="{FF412E12-00E1-4276-9982-DF5CCB83B6E4}">
      <dgm:prSet/>
      <dgm:spPr/>
      <dgm:t>
        <a:bodyPr/>
        <a:lstStyle/>
        <a:p>
          <a:endParaRPr lang="ru-RU"/>
        </a:p>
      </dgm:t>
    </dgm:pt>
    <dgm:pt modelId="{9A663155-2630-4EAB-B39E-B8AFF5692DF7}" type="sibTrans" cxnId="{FF412E12-00E1-4276-9982-DF5CCB83B6E4}">
      <dgm:prSet/>
      <dgm:spPr/>
      <dgm:t>
        <a:bodyPr/>
        <a:lstStyle/>
        <a:p>
          <a:endParaRPr lang="ru-RU"/>
        </a:p>
      </dgm:t>
    </dgm:pt>
    <dgm:pt modelId="{F8A2FFA0-24B7-48E0-9FF0-1A934FC0639C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dirty="0">
              <a:solidFill>
                <a:schemeClr val="tx1"/>
              </a:solidFill>
            </a:rPr>
            <a:t>Срок рассмотрения заявления и документов;</a:t>
          </a:r>
        </a:p>
      </dgm:t>
    </dgm:pt>
    <dgm:pt modelId="{6F78CC71-142B-4968-AD36-532A4691665A}" type="parTrans" cxnId="{9E01D809-AD43-44E4-90C2-C63153DF249D}">
      <dgm:prSet/>
      <dgm:spPr/>
      <dgm:t>
        <a:bodyPr/>
        <a:lstStyle/>
        <a:p>
          <a:endParaRPr lang="ru-RU"/>
        </a:p>
      </dgm:t>
    </dgm:pt>
    <dgm:pt modelId="{CC269A67-D816-4641-9184-B852956FD760}" type="sibTrans" cxnId="{9E01D809-AD43-44E4-90C2-C63153DF249D}">
      <dgm:prSet/>
      <dgm:spPr/>
      <dgm:t>
        <a:bodyPr/>
        <a:lstStyle/>
        <a:p>
          <a:endParaRPr lang="ru-RU"/>
        </a:p>
      </dgm:t>
    </dgm:pt>
    <dgm:pt modelId="{04B9C314-DF20-48C7-9697-D4504857B0CD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0" lang="ru-RU" b="1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Документов, необходимых для назначения;</a:t>
          </a:r>
        </a:p>
      </dgm:t>
    </dgm:pt>
    <dgm:pt modelId="{D809B7E7-623F-4C3F-AB47-55F90904639C}" type="parTrans" cxnId="{979B8621-ED65-4144-9A8B-67592F344394}">
      <dgm:prSet/>
      <dgm:spPr/>
      <dgm:t>
        <a:bodyPr/>
        <a:lstStyle/>
        <a:p>
          <a:endParaRPr lang="ru-RU"/>
        </a:p>
      </dgm:t>
    </dgm:pt>
    <dgm:pt modelId="{6ED6DD4B-1FE6-47E0-986B-378DA7B01F31}" type="sibTrans" cxnId="{979B8621-ED65-4144-9A8B-67592F344394}">
      <dgm:prSet/>
      <dgm:spPr/>
      <dgm:t>
        <a:bodyPr/>
        <a:lstStyle/>
        <a:p>
          <a:endParaRPr lang="ru-RU"/>
        </a:p>
      </dgm:t>
    </dgm:pt>
    <dgm:pt modelId="{B3FB549A-0CE2-41DD-83DA-887D1B03FA65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chemeClr val="tx1"/>
              </a:solidFill>
            </a:rPr>
            <a:t>Установлены сроки рассмотрения жалобы.</a:t>
          </a:r>
        </a:p>
      </dgm:t>
    </dgm:pt>
    <dgm:pt modelId="{642B5A7C-9A13-4C16-B5E6-61A6E2A80D8D}" type="parTrans" cxnId="{079DE107-28D3-46C7-8CB2-05DC57005EC7}">
      <dgm:prSet/>
      <dgm:spPr/>
      <dgm:t>
        <a:bodyPr/>
        <a:lstStyle/>
        <a:p>
          <a:endParaRPr lang="ru-RU"/>
        </a:p>
      </dgm:t>
    </dgm:pt>
    <dgm:pt modelId="{E21516B3-F2F0-4A1B-A29D-5144531A6E27}" type="sibTrans" cxnId="{079DE107-28D3-46C7-8CB2-05DC57005EC7}">
      <dgm:prSet/>
      <dgm:spPr/>
      <dgm:t>
        <a:bodyPr/>
        <a:lstStyle/>
        <a:p>
          <a:endParaRPr lang="ru-RU"/>
        </a:p>
      </dgm:t>
    </dgm:pt>
    <dgm:pt modelId="{50723DA9-F14D-4818-A77D-C098378C186E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chemeClr val="tx1"/>
              </a:solidFill>
            </a:rPr>
            <a:t>А также, установлены «Правила нулевого дохода»;</a:t>
          </a:r>
        </a:p>
      </dgm:t>
    </dgm:pt>
    <dgm:pt modelId="{60F97CDA-78DE-43A4-BB32-FF6D5D447A76}" type="parTrans" cxnId="{3C22703A-CDE8-47F8-9E65-BB638DBA8A88}">
      <dgm:prSet/>
      <dgm:spPr/>
      <dgm:t>
        <a:bodyPr/>
        <a:lstStyle/>
        <a:p>
          <a:endParaRPr lang="ru-RU"/>
        </a:p>
      </dgm:t>
    </dgm:pt>
    <dgm:pt modelId="{440990CD-E9EB-4867-AC1E-5D1BEE81E46C}" type="sibTrans" cxnId="{3C22703A-CDE8-47F8-9E65-BB638DBA8A88}">
      <dgm:prSet/>
      <dgm:spPr/>
      <dgm:t>
        <a:bodyPr/>
        <a:lstStyle/>
        <a:p>
          <a:endParaRPr lang="ru-RU"/>
        </a:p>
      </dgm:t>
    </dgm:pt>
    <dgm:pt modelId="{2C49B23C-AB26-494D-84B7-6D4ED69E225C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chemeClr val="tx1"/>
              </a:solidFill>
            </a:rPr>
            <a:t>Оснований отказа в назначении выплаты.</a:t>
          </a:r>
        </a:p>
      </dgm:t>
    </dgm:pt>
    <dgm:pt modelId="{61F02501-9E92-47E9-94BC-BED0CF57A75D}" type="parTrans" cxnId="{C3F910CD-B082-4104-93BB-3CE9D81FAF21}">
      <dgm:prSet/>
      <dgm:spPr/>
      <dgm:t>
        <a:bodyPr/>
        <a:lstStyle/>
        <a:p>
          <a:endParaRPr lang="ru-RU"/>
        </a:p>
      </dgm:t>
    </dgm:pt>
    <dgm:pt modelId="{8C289E58-3233-4540-B082-53A95B34880C}" type="sibTrans" cxnId="{C3F910CD-B082-4104-93BB-3CE9D81FAF21}">
      <dgm:prSet/>
      <dgm:spPr/>
      <dgm:t>
        <a:bodyPr/>
        <a:lstStyle/>
        <a:p>
          <a:endParaRPr lang="ru-RU"/>
        </a:p>
      </dgm:t>
    </dgm:pt>
    <dgm:pt modelId="{432CDDE3-9FD7-49D7-84C0-9698583D805E}" type="pres">
      <dgm:prSet presAssocID="{59737F35-243E-4901-A6D6-64A65860DA7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8CFE085-7EAA-4F85-B055-C0B1774CE0D3}" type="pres">
      <dgm:prSet presAssocID="{59737F35-243E-4901-A6D6-64A65860DA7B}" presName="Name1" presStyleCnt="0"/>
      <dgm:spPr/>
    </dgm:pt>
    <dgm:pt modelId="{1248D3C9-6B1E-4E12-BA83-C6829C2C72EE}" type="pres">
      <dgm:prSet presAssocID="{59737F35-243E-4901-A6D6-64A65860DA7B}" presName="cycle" presStyleCnt="0"/>
      <dgm:spPr/>
    </dgm:pt>
    <dgm:pt modelId="{A7EE0D46-3059-4D69-8E3C-2BCFBB2EFD3A}" type="pres">
      <dgm:prSet presAssocID="{59737F35-243E-4901-A6D6-64A65860DA7B}" presName="srcNode" presStyleLbl="node1" presStyleIdx="0" presStyleCnt="7"/>
      <dgm:spPr/>
    </dgm:pt>
    <dgm:pt modelId="{3E950C28-F049-47E3-985B-28A56016BA54}" type="pres">
      <dgm:prSet presAssocID="{59737F35-243E-4901-A6D6-64A65860DA7B}" presName="conn" presStyleLbl="parChTrans1D2" presStyleIdx="0" presStyleCnt="1"/>
      <dgm:spPr/>
      <dgm:t>
        <a:bodyPr/>
        <a:lstStyle/>
        <a:p>
          <a:endParaRPr lang="ru-RU"/>
        </a:p>
      </dgm:t>
    </dgm:pt>
    <dgm:pt modelId="{C2CDFBDF-159C-447F-B5D8-203016B7B794}" type="pres">
      <dgm:prSet presAssocID="{59737F35-243E-4901-A6D6-64A65860DA7B}" presName="extraNode" presStyleLbl="node1" presStyleIdx="0" presStyleCnt="7"/>
      <dgm:spPr/>
    </dgm:pt>
    <dgm:pt modelId="{85C95F75-737A-4D52-8693-D172E6022156}" type="pres">
      <dgm:prSet presAssocID="{59737F35-243E-4901-A6D6-64A65860DA7B}" presName="dstNode" presStyleLbl="node1" presStyleIdx="0" presStyleCnt="7"/>
      <dgm:spPr/>
    </dgm:pt>
    <dgm:pt modelId="{8B31351D-AB22-4EAE-B64D-5B2C0E6F3EDC}" type="pres">
      <dgm:prSet presAssocID="{4C8EFCFC-EDD6-47CA-9A24-2F7E249E6340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A4FBBA-DA00-41D6-9BB4-ADA7EE2AA18D}" type="pres">
      <dgm:prSet presAssocID="{4C8EFCFC-EDD6-47CA-9A24-2F7E249E6340}" presName="accent_1" presStyleCnt="0"/>
      <dgm:spPr/>
    </dgm:pt>
    <dgm:pt modelId="{0B493FC3-6473-4137-93A3-1785F9C258E5}" type="pres">
      <dgm:prSet presAssocID="{4C8EFCFC-EDD6-47CA-9A24-2F7E249E6340}" presName="accentRepeatNode" presStyleLbl="solidFgAcc1" presStyleIdx="0" presStyleCnt="7"/>
      <dgm:spPr/>
    </dgm:pt>
    <dgm:pt modelId="{F17C1D5C-4D1D-4462-B6AA-B5DA65EFFB04}" type="pres">
      <dgm:prSet presAssocID="{04B9C314-DF20-48C7-9697-D4504857B0CD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012C2B-CC39-471C-820C-C74DB012A5ED}" type="pres">
      <dgm:prSet presAssocID="{04B9C314-DF20-48C7-9697-D4504857B0CD}" presName="accent_2" presStyleCnt="0"/>
      <dgm:spPr/>
    </dgm:pt>
    <dgm:pt modelId="{F42A6CCD-BBBB-448C-ACDB-B392AA0C50C3}" type="pres">
      <dgm:prSet presAssocID="{04B9C314-DF20-48C7-9697-D4504857B0CD}" presName="accentRepeatNode" presStyleLbl="solidFgAcc1" presStyleIdx="1" presStyleCnt="7"/>
      <dgm:spPr/>
    </dgm:pt>
    <dgm:pt modelId="{75FEA508-2FCC-44E4-8C10-1C1719B565E6}" type="pres">
      <dgm:prSet presAssocID="{1FFFF314-6E70-4596-98A6-A37CCF300C9D}" presName="text_3" presStyleLbl="node1" presStyleIdx="2" presStyleCnt="7" custScaleX="998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2E0B00-4EFE-4669-83EB-91FA3FDF1D5C}" type="pres">
      <dgm:prSet presAssocID="{1FFFF314-6E70-4596-98A6-A37CCF300C9D}" presName="accent_3" presStyleCnt="0"/>
      <dgm:spPr/>
    </dgm:pt>
    <dgm:pt modelId="{46495328-34D8-48A9-8793-963DE50CAF8C}" type="pres">
      <dgm:prSet presAssocID="{1FFFF314-6E70-4596-98A6-A37CCF300C9D}" presName="accentRepeatNode" presStyleLbl="solidFgAcc1" presStyleIdx="2" presStyleCnt="7"/>
      <dgm:spPr/>
    </dgm:pt>
    <dgm:pt modelId="{1B41D399-094B-4349-BD55-6DB01BE767DE}" type="pres">
      <dgm:prSet presAssocID="{F8A2FFA0-24B7-48E0-9FF0-1A934FC0639C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75CFB7-F473-447C-ADD6-C5A8C586F08D}" type="pres">
      <dgm:prSet presAssocID="{F8A2FFA0-24B7-48E0-9FF0-1A934FC0639C}" presName="accent_4" presStyleCnt="0"/>
      <dgm:spPr/>
    </dgm:pt>
    <dgm:pt modelId="{1008012C-97FF-4C8D-8940-29019D73FA91}" type="pres">
      <dgm:prSet presAssocID="{F8A2FFA0-24B7-48E0-9FF0-1A934FC0639C}" presName="accentRepeatNode" presStyleLbl="solidFgAcc1" presStyleIdx="3" presStyleCnt="7"/>
      <dgm:spPr/>
    </dgm:pt>
    <dgm:pt modelId="{68296082-96B0-4EED-A649-1FA430586DCB}" type="pres">
      <dgm:prSet presAssocID="{2C49B23C-AB26-494D-84B7-6D4ED69E225C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FDC8E4-49E9-462C-9A24-27860ACECBDB}" type="pres">
      <dgm:prSet presAssocID="{2C49B23C-AB26-494D-84B7-6D4ED69E225C}" presName="accent_5" presStyleCnt="0"/>
      <dgm:spPr/>
    </dgm:pt>
    <dgm:pt modelId="{410A19A2-92FC-4BE2-9500-439755E9EF84}" type="pres">
      <dgm:prSet presAssocID="{2C49B23C-AB26-494D-84B7-6D4ED69E225C}" presName="accentRepeatNode" presStyleLbl="solidFgAcc1" presStyleIdx="4" presStyleCnt="7"/>
      <dgm:spPr/>
    </dgm:pt>
    <dgm:pt modelId="{8D44E2C6-E691-4FB6-B8D2-9DD5F2335FF2}" type="pres">
      <dgm:prSet presAssocID="{50723DA9-F14D-4818-A77D-C098378C186E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A75AEA-0E47-4CEA-96DF-D7B6DE3556FE}" type="pres">
      <dgm:prSet presAssocID="{50723DA9-F14D-4818-A77D-C098378C186E}" presName="accent_6" presStyleCnt="0"/>
      <dgm:spPr/>
    </dgm:pt>
    <dgm:pt modelId="{D09988A1-79D2-4894-84D0-FCC2BBD650AF}" type="pres">
      <dgm:prSet presAssocID="{50723DA9-F14D-4818-A77D-C098378C186E}" presName="accentRepeatNode" presStyleLbl="solidFgAcc1" presStyleIdx="5" presStyleCnt="7"/>
      <dgm:spPr/>
    </dgm:pt>
    <dgm:pt modelId="{BFB2456A-4558-414C-B51F-91C49D4C185B}" type="pres">
      <dgm:prSet presAssocID="{B3FB549A-0CE2-41DD-83DA-887D1B03FA65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090150-E778-471B-AFCA-48D6AF6C2D37}" type="pres">
      <dgm:prSet presAssocID="{B3FB549A-0CE2-41DD-83DA-887D1B03FA65}" presName="accent_7" presStyleCnt="0"/>
      <dgm:spPr/>
    </dgm:pt>
    <dgm:pt modelId="{F997E64F-2B76-40B0-9C67-D67919C7CBC5}" type="pres">
      <dgm:prSet presAssocID="{B3FB549A-0CE2-41DD-83DA-887D1B03FA65}" presName="accentRepeatNode" presStyleLbl="solidFgAcc1" presStyleIdx="6" presStyleCnt="7"/>
      <dgm:spPr/>
    </dgm:pt>
  </dgm:ptLst>
  <dgm:cxnLst>
    <dgm:cxn modelId="{6C42DF3D-2EE8-4D9A-BE83-83804F75623A}" type="presOf" srcId="{04B9C314-DF20-48C7-9697-D4504857B0CD}" destId="{F17C1D5C-4D1D-4462-B6AA-B5DA65EFFB04}" srcOrd="0" destOrd="0" presId="urn:microsoft.com/office/officeart/2008/layout/VerticalCurvedList"/>
    <dgm:cxn modelId="{9E01D809-AD43-44E4-90C2-C63153DF249D}" srcId="{59737F35-243E-4901-A6D6-64A65860DA7B}" destId="{F8A2FFA0-24B7-48E0-9FF0-1A934FC0639C}" srcOrd="3" destOrd="0" parTransId="{6F78CC71-142B-4968-AD36-532A4691665A}" sibTransId="{CC269A67-D816-4641-9184-B852956FD760}"/>
    <dgm:cxn modelId="{3C22703A-CDE8-47F8-9E65-BB638DBA8A88}" srcId="{59737F35-243E-4901-A6D6-64A65860DA7B}" destId="{50723DA9-F14D-4818-A77D-C098378C186E}" srcOrd="5" destOrd="0" parTransId="{60F97CDA-78DE-43A4-BB32-FF6D5D447A76}" sibTransId="{440990CD-E9EB-4867-AC1E-5D1BEE81E46C}"/>
    <dgm:cxn modelId="{5FE5DEDE-1EEA-4157-84C1-71FA0EDCF552}" type="presOf" srcId="{2C49B23C-AB26-494D-84B7-6D4ED69E225C}" destId="{68296082-96B0-4EED-A649-1FA430586DCB}" srcOrd="0" destOrd="0" presId="urn:microsoft.com/office/officeart/2008/layout/VerticalCurvedList"/>
    <dgm:cxn modelId="{EA6EA095-8FA3-4CAF-8A36-923813136D1F}" type="presOf" srcId="{C95A6F68-508F-46CC-8F86-A219662997D8}" destId="{3E950C28-F049-47E3-985B-28A56016BA54}" srcOrd="0" destOrd="0" presId="urn:microsoft.com/office/officeart/2008/layout/VerticalCurvedList"/>
    <dgm:cxn modelId="{2BED344A-D82C-4010-9B9B-4F1E77015322}" type="presOf" srcId="{1FFFF314-6E70-4596-98A6-A37CCF300C9D}" destId="{75FEA508-2FCC-44E4-8C10-1C1719B565E6}" srcOrd="0" destOrd="0" presId="urn:microsoft.com/office/officeart/2008/layout/VerticalCurvedList"/>
    <dgm:cxn modelId="{C3F910CD-B082-4104-93BB-3CE9D81FAF21}" srcId="{59737F35-243E-4901-A6D6-64A65860DA7B}" destId="{2C49B23C-AB26-494D-84B7-6D4ED69E225C}" srcOrd="4" destOrd="0" parTransId="{61F02501-9E92-47E9-94BC-BED0CF57A75D}" sibTransId="{8C289E58-3233-4540-B082-53A95B34880C}"/>
    <dgm:cxn modelId="{4E4A0813-3522-40A8-AB1E-8277EA6AF824}" type="presOf" srcId="{50723DA9-F14D-4818-A77D-C098378C186E}" destId="{8D44E2C6-E691-4FB6-B8D2-9DD5F2335FF2}" srcOrd="0" destOrd="0" presId="urn:microsoft.com/office/officeart/2008/layout/VerticalCurvedList"/>
    <dgm:cxn modelId="{9FC62D39-93AB-40E9-8514-0127EF6E30A2}" type="presOf" srcId="{B3FB549A-0CE2-41DD-83DA-887D1B03FA65}" destId="{BFB2456A-4558-414C-B51F-91C49D4C185B}" srcOrd="0" destOrd="0" presId="urn:microsoft.com/office/officeart/2008/layout/VerticalCurvedList"/>
    <dgm:cxn modelId="{F642630B-E14A-424A-8B5F-1E9AAE909C3D}" srcId="{59737F35-243E-4901-A6D6-64A65860DA7B}" destId="{4C8EFCFC-EDD6-47CA-9A24-2F7E249E6340}" srcOrd="0" destOrd="0" parTransId="{003DE291-A140-416B-9930-741810EFD70F}" sibTransId="{C95A6F68-508F-46CC-8F86-A219662997D8}"/>
    <dgm:cxn modelId="{979B8621-ED65-4144-9A8B-67592F344394}" srcId="{59737F35-243E-4901-A6D6-64A65860DA7B}" destId="{04B9C314-DF20-48C7-9697-D4504857B0CD}" srcOrd="1" destOrd="0" parTransId="{D809B7E7-623F-4C3F-AB47-55F90904639C}" sibTransId="{6ED6DD4B-1FE6-47E0-986B-378DA7B01F31}"/>
    <dgm:cxn modelId="{B8E90D62-6D6F-4591-86A3-8CA15C0782A1}" type="presOf" srcId="{F8A2FFA0-24B7-48E0-9FF0-1A934FC0639C}" destId="{1B41D399-094B-4349-BD55-6DB01BE767DE}" srcOrd="0" destOrd="0" presId="urn:microsoft.com/office/officeart/2008/layout/VerticalCurvedList"/>
    <dgm:cxn modelId="{079DE107-28D3-46C7-8CB2-05DC57005EC7}" srcId="{59737F35-243E-4901-A6D6-64A65860DA7B}" destId="{B3FB549A-0CE2-41DD-83DA-887D1B03FA65}" srcOrd="6" destOrd="0" parTransId="{642B5A7C-9A13-4C16-B5E6-61A6E2A80D8D}" sibTransId="{E21516B3-F2F0-4A1B-A29D-5144531A6E27}"/>
    <dgm:cxn modelId="{FF412E12-00E1-4276-9982-DF5CCB83B6E4}" srcId="{59737F35-243E-4901-A6D6-64A65860DA7B}" destId="{1FFFF314-6E70-4596-98A6-A37CCF300C9D}" srcOrd="2" destOrd="0" parTransId="{804E3BA3-AC32-4E4D-9F17-D2D099774DB3}" sibTransId="{9A663155-2630-4EAB-B39E-B8AFF5692DF7}"/>
    <dgm:cxn modelId="{E33CBFD8-643E-4892-B99C-273D211CAF53}" type="presOf" srcId="{4C8EFCFC-EDD6-47CA-9A24-2F7E249E6340}" destId="{8B31351D-AB22-4EAE-B64D-5B2C0E6F3EDC}" srcOrd="0" destOrd="0" presId="urn:microsoft.com/office/officeart/2008/layout/VerticalCurvedList"/>
    <dgm:cxn modelId="{FF453A75-2558-4210-A5F3-9AA2C0F1A8BB}" type="presOf" srcId="{59737F35-243E-4901-A6D6-64A65860DA7B}" destId="{432CDDE3-9FD7-49D7-84C0-9698583D805E}" srcOrd="0" destOrd="0" presId="urn:microsoft.com/office/officeart/2008/layout/VerticalCurvedList"/>
    <dgm:cxn modelId="{E53F8097-5CD5-4439-A033-9852F5AE5E37}" type="presParOf" srcId="{432CDDE3-9FD7-49D7-84C0-9698583D805E}" destId="{48CFE085-7EAA-4F85-B055-C0B1774CE0D3}" srcOrd="0" destOrd="0" presId="urn:microsoft.com/office/officeart/2008/layout/VerticalCurvedList"/>
    <dgm:cxn modelId="{5D30432E-4A0D-40AD-A185-A87EE3CDB4D6}" type="presParOf" srcId="{48CFE085-7EAA-4F85-B055-C0B1774CE0D3}" destId="{1248D3C9-6B1E-4E12-BA83-C6829C2C72EE}" srcOrd="0" destOrd="0" presId="urn:microsoft.com/office/officeart/2008/layout/VerticalCurvedList"/>
    <dgm:cxn modelId="{22889A5F-D654-4AFD-806B-913FBA662A13}" type="presParOf" srcId="{1248D3C9-6B1E-4E12-BA83-C6829C2C72EE}" destId="{A7EE0D46-3059-4D69-8E3C-2BCFBB2EFD3A}" srcOrd="0" destOrd="0" presId="urn:microsoft.com/office/officeart/2008/layout/VerticalCurvedList"/>
    <dgm:cxn modelId="{71922EAF-9850-4685-B3E4-B8362281E646}" type="presParOf" srcId="{1248D3C9-6B1E-4E12-BA83-C6829C2C72EE}" destId="{3E950C28-F049-47E3-985B-28A56016BA54}" srcOrd="1" destOrd="0" presId="urn:microsoft.com/office/officeart/2008/layout/VerticalCurvedList"/>
    <dgm:cxn modelId="{AD4E46AE-7405-4385-AEE8-CCFD08075CD9}" type="presParOf" srcId="{1248D3C9-6B1E-4E12-BA83-C6829C2C72EE}" destId="{C2CDFBDF-159C-447F-B5D8-203016B7B794}" srcOrd="2" destOrd="0" presId="urn:microsoft.com/office/officeart/2008/layout/VerticalCurvedList"/>
    <dgm:cxn modelId="{8BE9B9D6-E656-4365-9673-9491974DDEB9}" type="presParOf" srcId="{1248D3C9-6B1E-4E12-BA83-C6829C2C72EE}" destId="{85C95F75-737A-4D52-8693-D172E6022156}" srcOrd="3" destOrd="0" presId="urn:microsoft.com/office/officeart/2008/layout/VerticalCurvedList"/>
    <dgm:cxn modelId="{43CA372F-3B06-4CAA-BA80-A6963812BF2F}" type="presParOf" srcId="{48CFE085-7EAA-4F85-B055-C0B1774CE0D3}" destId="{8B31351D-AB22-4EAE-B64D-5B2C0E6F3EDC}" srcOrd="1" destOrd="0" presId="urn:microsoft.com/office/officeart/2008/layout/VerticalCurvedList"/>
    <dgm:cxn modelId="{C6F052FC-BC99-4BC7-84BE-B73E85A062AC}" type="presParOf" srcId="{48CFE085-7EAA-4F85-B055-C0B1774CE0D3}" destId="{74A4FBBA-DA00-41D6-9BB4-ADA7EE2AA18D}" srcOrd="2" destOrd="0" presId="urn:microsoft.com/office/officeart/2008/layout/VerticalCurvedList"/>
    <dgm:cxn modelId="{75695133-4DC0-4FAD-A64C-F5C256742B85}" type="presParOf" srcId="{74A4FBBA-DA00-41D6-9BB4-ADA7EE2AA18D}" destId="{0B493FC3-6473-4137-93A3-1785F9C258E5}" srcOrd="0" destOrd="0" presId="urn:microsoft.com/office/officeart/2008/layout/VerticalCurvedList"/>
    <dgm:cxn modelId="{220482E1-652F-4659-A92F-0D2B5E02001C}" type="presParOf" srcId="{48CFE085-7EAA-4F85-B055-C0B1774CE0D3}" destId="{F17C1D5C-4D1D-4462-B6AA-B5DA65EFFB04}" srcOrd="3" destOrd="0" presId="urn:microsoft.com/office/officeart/2008/layout/VerticalCurvedList"/>
    <dgm:cxn modelId="{D08E23DB-240F-4810-B09C-B27BFE529984}" type="presParOf" srcId="{48CFE085-7EAA-4F85-B055-C0B1774CE0D3}" destId="{43012C2B-CC39-471C-820C-C74DB012A5ED}" srcOrd="4" destOrd="0" presId="urn:microsoft.com/office/officeart/2008/layout/VerticalCurvedList"/>
    <dgm:cxn modelId="{EB146933-3F6D-4FBF-8228-D011E2491048}" type="presParOf" srcId="{43012C2B-CC39-471C-820C-C74DB012A5ED}" destId="{F42A6CCD-BBBB-448C-ACDB-B392AA0C50C3}" srcOrd="0" destOrd="0" presId="urn:microsoft.com/office/officeart/2008/layout/VerticalCurvedList"/>
    <dgm:cxn modelId="{94DACD2C-A32E-492B-9633-EF454E164437}" type="presParOf" srcId="{48CFE085-7EAA-4F85-B055-C0B1774CE0D3}" destId="{75FEA508-2FCC-44E4-8C10-1C1719B565E6}" srcOrd="5" destOrd="0" presId="urn:microsoft.com/office/officeart/2008/layout/VerticalCurvedList"/>
    <dgm:cxn modelId="{A3E7CF97-4711-4BB3-84F2-176D939F5047}" type="presParOf" srcId="{48CFE085-7EAA-4F85-B055-C0B1774CE0D3}" destId="{A12E0B00-4EFE-4669-83EB-91FA3FDF1D5C}" srcOrd="6" destOrd="0" presId="urn:microsoft.com/office/officeart/2008/layout/VerticalCurvedList"/>
    <dgm:cxn modelId="{6C61EA04-4892-439C-8A59-4DE2CD560EA2}" type="presParOf" srcId="{A12E0B00-4EFE-4669-83EB-91FA3FDF1D5C}" destId="{46495328-34D8-48A9-8793-963DE50CAF8C}" srcOrd="0" destOrd="0" presId="urn:microsoft.com/office/officeart/2008/layout/VerticalCurvedList"/>
    <dgm:cxn modelId="{F0CFAAE1-3E7E-4A07-8644-AD4C5FB9DC21}" type="presParOf" srcId="{48CFE085-7EAA-4F85-B055-C0B1774CE0D3}" destId="{1B41D399-094B-4349-BD55-6DB01BE767DE}" srcOrd="7" destOrd="0" presId="urn:microsoft.com/office/officeart/2008/layout/VerticalCurvedList"/>
    <dgm:cxn modelId="{0CB3E671-823C-46E7-BD1F-F564EA81D41F}" type="presParOf" srcId="{48CFE085-7EAA-4F85-B055-C0B1774CE0D3}" destId="{2E75CFB7-F473-447C-ADD6-C5A8C586F08D}" srcOrd="8" destOrd="0" presId="urn:microsoft.com/office/officeart/2008/layout/VerticalCurvedList"/>
    <dgm:cxn modelId="{F0106E05-8384-4778-A1FC-3F64A068B945}" type="presParOf" srcId="{2E75CFB7-F473-447C-ADD6-C5A8C586F08D}" destId="{1008012C-97FF-4C8D-8940-29019D73FA91}" srcOrd="0" destOrd="0" presId="urn:microsoft.com/office/officeart/2008/layout/VerticalCurvedList"/>
    <dgm:cxn modelId="{8CB26970-D4C6-4015-A9AA-BA7FA58E350A}" type="presParOf" srcId="{48CFE085-7EAA-4F85-B055-C0B1774CE0D3}" destId="{68296082-96B0-4EED-A649-1FA430586DCB}" srcOrd="9" destOrd="0" presId="urn:microsoft.com/office/officeart/2008/layout/VerticalCurvedList"/>
    <dgm:cxn modelId="{82C26155-4887-4CA9-9F45-6A18029C2DF6}" type="presParOf" srcId="{48CFE085-7EAA-4F85-B055-C0B1774CE0D3}" destId="{26FDC8E4-49E9-462C-9A24-27860ACECBDB}" srcOrd="10" destOrd="0" presId="urn:microsoft.com/office/officeart/2008/layout/VerticalCurvedList"/>
    <dgm:cxn modelId="{0FC10716-09C7-4511-B39D-DD168C94B556}" type="presParOf" srcId="{26FDC8E4-49E9-462C-9A24-27860ACECBDB}" destId="{410A19A2-92FC-4BE2-9500-439755E9EF84}" srcOrd="0" destOrd="0" presId="urn:microsoft.com/office/officeart/2008/layout/VerticalCurvedList"/>
    <dgm:cxn modelId="{73FE5A87-9C36-43B9-9C42-94DB8C600F1D}" type="presParOf" srcId="{48CFE085-7EAA-4F85-B055-C0B1774CE0D3}" destId="{8D44E2C6-E691-4FB6-B8D2-9DD5F2335FF2}" srcOrd="11" destOrd="0" presId="urn:microsoft.com/office/officeart/2008/layout/VerticalCurvedList"/>
    <dgm:cxn modelId="{9A3E35FB-A4AF-434F-A174-31D68D94B337}" type="presParOf" srcId="{48CFE085-7EAA-4F85-B055-C0B1774CE0D3}" destId="{1DA75AEA-0E47-4CEA-96DF-D7B6DE3556FE}" srcOrd="12" destOrd="0" presId="urn:microsoft.com/office/officeart/2008/layout/VerticalCurvedList"/>
    <dgm:cxn modelId="{3B668334-5D21-40B0-A175-4360994D68C6}" type="presParOf" srcId="{1DA75AEA-0E47-4CEA-96DF-D7B6DE3556FE}" destId="{D09988A1-79D2-4894-84D0-FCC2BBD650AF}" srcOrd="0" destOrd="0" presId="urn:microsoft.com/office/officeart/2008/layout/VerticalCurvedList"/>
    <dgm:cxn modelId="{E4E961AA-BAC2-4F14-8281-462E0D99BB1E}" type="presParOf" srcId="{48CFE085-7EAA-4F85-B055-C0B1774CE0D3}" destId="{BFB2456A-4558-414C-B51F-91C49D4C185B}" srcOrd="13" destOrd="0" presId="urn:microsoft.com/office/officeart/2008/layout/VerticalCurvedList"/>
    <dgm:cxn modelId="{15D72650-0B8F-4EC2-BCA5-83F2C9BC37E9}" type="presParOf" srcId="{48CFE085-7EAA-4F85-B055-C0B1774CE0D3}" destId="{EB090150-E778-471B-AFCA-48D6AF6C2D37}" srcOrd="14" destOrd="0" presId="urn:microsoft.com/office/officeart/2008/layout/VerticalCurvedList"/>
    <dgm:cxn modelId="{E51E47DF-78B6-4D45-88BC-2A3F742D0B9D}" type="presParOf" srcId="{EB090150-E778-471B-AFCA-48D6AF6C2D37}" destId="{F997E64F-2B76-40B0-9C67-D67919C7CBC5}" srcOrd="0" destOrd="0" presId="urn:microsoft.com/office/officeart/2008/layout/VerticalCurvedLis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950C28-F049-47E3-985B-28A56016BA54}">
      <dsp:nvSpPr>
        <dsp:cNvPr id="0" name=""/>
        <dsp:cNvSpPr/>
      </dsp:nvSpPr>
      <dsp:spPr>
        <a:xfrm>
          <a:off x="-6264927" y="-959073"/>
          <a:ext cx="7462763" cy="7462763"/>
        </a:xfrm>
        <a:prstGeom prst="blockArc">
          <a:avLst>
            <a:gd name="adj1" fmla="val 18900000"/>
            <a:gd name="adj2" fmla="val 2700000"/>
            <a:gd name="adj3" fmla="val 289"/>
          </a:avLst>
        </a:pr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31351D-AB22-4EAE-B64D-5B2C0E6F3EDC}">
      <dsp:nvSpPr>
        <dsp:cNvPr id="0" name=""/>
        <dsp:cNvSpPr/>
      </dsp:nvSpPr>
      <dsp:spPr>
        <a:xfrm>
          <a:off x="388954" y="252058"/>
          <a:ext cx="7781497" cy="503894"/>
        </a:xfrm>
        <a:prstGeom prst="rect">
          <a:avLst/>
        </a:prstGeom>
        <a:gradFill rotWithShape="1">
          <a:gsLst>
            <a:gs pos="0">
              <a:schemeClr val="accent1">
                <a:tint val="70000"/>
                <a:satMod val="180000"/>
              </a:schemeClr>
            </a:gs>
            <a:gs pos="62000">
              <a:schemeClr val="accent1">
                <a:tint val="30000"/>
                <a:satMod val="180000"/>
              </a:schemeClr>
            </a:gs>
            <a:gs pos="100000">
              <a:schemeClr val="accent1">
                <a:tint val="22000"/>
                <a:satMod val="18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8000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99966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/>
            <a:t>Установления размера выплаты;</a:t>
          </a:r>
        </a:p>
      </dsp:txBody>
      <dsp:txXfrm>
        <a:off x="388954" y="252058"/>
        <a:ext cx="7781497" cy="503894"/>
      </dsp:txXfrm>
    </dsp:sp>
    <dsp:sp modelId="{0B493FC3-6473-4137-93A3-1785F9C258E5}">
      <dsp:nvSpPr>
        <dsp:cNvPr id="0" name=""/>
        <dsp:cNvSpPr/>
      </dsp:nvSpPr>
      <dsp:spPr>
        <a:xfrm>
          <a:off x="74020" y="189071"/>
          <a:ext cx="629868" cy="6298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7C1D5C-4D1D-4462-B6AA-B5DA65EFFB04}">
      <dsp:nvSpPr>
        <dsp:cNvPr id="0" name=""/>
        <dsp:cNvSpPr/>
      </dsp:nvSpPr>
      <dsp:spPr>
        <a:xfrm>
          <a:off x="845276" y="1008343"/>
          <a:ext cx="7325175" cy="503894"/>
        </a:xfrm>
        <a:prstGeom prst="rect">
          <a:avLst/>
        </a:prstGeom>
        <a:gradFill rotWithShape="1">
          <a:gsLst>
            <a:gs pos="0">
              <a:schemeClr val="accent1">
                <a:tint val="70000"/>
                <a:satMod val="180000"/>
              </a:schemeClr>
            </a:gs>
            <a:gs pos="62000">
              <a:schemeClr val="accent1">
                <a:tint val="30000"/>
                <a:satMod val="180000"/>
              </a:schemeClr>
            </a:gs>
            <a:gs pos="100000">
              <a:schemeClr val="accent1">
                <a:tint val="22000"/>
                <a:satMod val="18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8000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99966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ru-RU" sz="2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Документов, необходимых для назначения;</a:t>
          </a:r>
        </a:p>
      </dsp:txBody>
      <dsp:txXfrm>
        <a:off x="845276" y="1008343"/>
        <a:ext cx="7325175" cy="503894"/>
      </dsp:txXfrm>
    </dsp:sp>
    <dsp:sp modelId="{F42A6CCD-BBBB-448C-ACDB-B392AA0C50C3}">
      <dsp:nvSpPr>
        <dsp:cNvPr id="0" name=""/>
        <dsp:cNvSpPr/>
      </dsp:nvSpPr>
      <dsp:spPr>
        <a:xfrm>
          <a:off x="530342" y="945357"/>
          <a:ext cx="629868" cy="6298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FEA508-2FCC-44E4-8C10-1C1719B565E6}">
      <dsp:nvSpPr>
        <dsp:cNvPr id="0" name=""/>
        <dsp:cNvSpPr/>
      </dsp:nvSpPr>
      <dsp:spPr>
        <a:xfrm>
          <a:off x="1099017" y="1764075"/>
          <a:ext cx="7067755" cy="503894"/>
        </a:xfrm>
        <a:prstGeom prst="rect">
          <a:avLst/>
        </a:prstGeom>
        <a:gradFill rotWithShape="1">
          <a:gsLst>
            <a:gs pos="0">
              <a:schemeClr val="accent1">
                <a:tint val="70000"/>
                <a:satMod val="180000"/>
              </a:schemeClr>
            </a:gs>
            <a:gs pos="62000">
              <a:schemeClr val="accent1">
                <a:tint val="30000"/>
                <a:satMod val="180000"/>
              </a:schemeClr>
            </a:gs>
            <a:gs pos="100000">
              <a:schemeClr val="accent1">
                <a:tint val="22000"/>
                <a:satMod val="18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8000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99966" tIns="55880" rIns="55880" bIns="5588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ru-RU" sz="2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Исчисления состава семьи;</a:t>
          </a:r>
          <a:endParaRPr lang="ru-RU" sz="2200" b="1" kern="1200" dirty="0">
            <a:solidFill>
              <a:schemeClr val="tx1"/>
            </a:solidFill>
          </a:endParaRPr>
        </a:p>
      </dsp:txBody>
      <dsp:txXfrm>
        <a:off x="1099017" y="1764075"/>
        <a:ext cx="7067755" cy="503894"/>
      </dsp:txXfrm>
    </dsp:sp>
    <dsp:sp modelId="{46495328-34D8-48A9-8793-963DE50CAF8C}">
      <dsp:nvSpPr>
        <dsp:cNvPr id="0" name=""/>
        <dsp:cNvSpPr/>
      </dsp:nvSpPr>
      <dsp:spPr>
        <a:xfrm>
          <a:off x="780404" y="1701088"/>
          <a:ext cx="629868" cy="6298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41D399-094B-4349-BD55-6DB01BE767DE}">
      <dsp:nvSpPr>
        <dsp:cNvPr id="0" name=""/>
        <dsp:cNvSpPr/>
      </dsp:nvSpPr>
      <dsp:spPr>
        <a:xfrm>
          <a:off x="1175181" y="2520360"/>
          <a:ext cx="6995271" cy="503894"/>
        </a:xfrm>
        <a:prstGeom prst="rect">
          <a:avLst/>
        </a:prstGeom>
        <a:gradFill rotWithShape="1">
          <a:gsLst>
            <a:gs pos="0">
              <a:schemeClr val="accent1">
                <a:tint val="70000"/>
                <a:satMod val="180000"/>
              </a:schemeClr>
            </a:gs>
            <a:gs pos="62000">
              <a:schemeClr val="accent1">
                <a:tint val="30000"/>
                <a:satMod val="180000"/>
              </a:schemeClr>
            </a:gs>
            <a:gs pos="100000">
              <a:schemeClr val="accent1">
                <a:tint val="22000"/>
                <a:satMod val="18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8000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99966" tIns="55880" rIns="55880" bIns="5588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solidFill>
                <a:schemeClr val="tx1"/>
              </a:solidFill>
            </a:rPr>
            <a:t>Срок рассмотрения заявления и документов;</a:t>
          </a:r>
        </a:p>
      </dsp:txBody>
      <dsp:txXfrm>
        <a:off x="1175181" y="2520360"/>
        <a:ext cx="6995271" cy="503894"/>
      </dsp:txXfrm>
    </dsp:sp>
    <dsp:sp modelId="{1008012C-97FF-4C8D-8940-29019D73FA91}">
      <dsp:nvSpPr>
        <dsp:cNvPr id="0" name=""/>
        <dsp:cNvSpPr/>
      </dsp:nvSpPr>
      <dsp:spPr>
        <a:xfrm>
          <a:off x="860247" y="2457373"/>
          <a:ext cx="629868" cy="6298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296082-96B0-4EED-A649-1FA430586DCB}">
      <dsp:nvSpPr>
        <dsp:cNvPr id="0" name=""/>
        <dsp:cNvSpPr/>
      </dsp:nvSpPr>
      <dsp:spPr>
        <a:xfrm>
          <a:off x="1095338" y="3276646"/>
          <a:ext cx="7075113" cy="503894"/>
        </a:xfrm>
        <a:prstGeom prst="rect">
          <a:avLst/>
        </a:prstGeom>
        <a:gradFill rotWithShape="1">
          <a:gsLst>
            <a:gs pos="0">
              <a:schemeClr val="accent1">
                <a:tint val="70000"/>
                <a:satMod val="180000"/>
              </a:schemeClr>
            </a:gs>
            <a:gs pos="62000">
              <a:schemeClr val="accent1">
                <a:tint val="30000"/>
                <a:satMod val="180000"/>
              </a:schemeClr>
            </a:gs>
            <a:gs pos="100000">
              <a:schemeClr val="accent1">
                <a:tint val="22000"/>
                <a:satMod val="18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8000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99966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solidFill>
                <a:schemeClr val="tx1"/>
              </a:solidFill>
            </a:rPr>
            <a:t>Оснований отказа в назначении выплаты.</a:t>
          </a:r>
        </a:p>
      </dsp:txBody>
      <dsp:txXfrm>
        <a:off x="1095338" y="3276646"/>
        <a:ext cx="7075113" cy="503894"/>
      </dsp:txXfrm>
    </dsp:sp>
    <dsp:sp modelId="{410A19A2-92FC-4BE2-9500-439755E9EF84}">
      <dsp:nvSpPr>
        <dsp:cNvPr id="0" name=""/>
        <dsp:cNvSpPr/>
      </dsp:nvSpPr>
      <dsp:spPr>
        <a:xfrm>
          <a:off x="780404" y="3213659"/>
          <a:ext cx="629868" cy="6298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44E2C6-E691-4FB6-B8D2-9DD5F2335FF2}">
      <dsp:nvSpPr>
        <dsp:cNvPr id="0" name=""/>
        <dsp:cNvSpPr/>
      </dsp:nvSpPr>
      <dsp:spPr>
        <a:xfrm>
          <a:off x="845276" y="4032377"/>
          <a:ext cx="7325175" cy="503894"/>
        </a:xfrm>
        <a:prstGeom prst="rect">
          <a:avLst/>
        </a:prstGeom>
        <a:gradFill rotWithShape="1">
          <a:gsLst>
            <a:gs pos="0">
              <a:schemeClr val="accent1">
                <a:tint val="70000"/>
                <a:satMod val="180000"/>
              </a:schemeClr>
            </a:gs>
            <a:gs pos="62000">
              <a:schemeClr val="accent1">
                <a:tint val="30000"/>
                <a:satMod val="180000"/>
              </a:schemeClr>
            </a:gs>
            <a:gs pos="100000">
              <a:schemeClr val="accent1">
                <a:tint val="22000"/>
                <a:satMod val="18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8000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99966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solidFill>
                <a:schemeClr val="tx1"/>
              </a:solidFill>
            </a:rPr>
            <a:t>А также, установлены «Правила нулевого дохода»;</a:t>
          </a:r>
        </a:p>
      </dsp:txBody>
      <dsp:txXfrm>
        <a:off x="845276" y="4032377"/>
        <a:ext cx="7325175" cy="503894"/>
      </dsp:txXfrm>
    </dsp:sp>
    <dsp:sp modelId="{D09988A1-79D2-4894-84D0-FCC2BBD650AF}">
      <dsp:nvSpPr>
        <dsp:cNvPr id="0" name=""/>
        <dsp:cNvSpPr/>
      </dsp:nvSpPr>
      <dsp:spPr>
        <a:xfrm>
          <a:off x="530342" y="3969390"/>
          <a:ext cx="629868" cy="6298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B2456A-4558-414C-B51F-91C49D4C185B}">
      <dsp:nvSpPr>
        <dsp:cNvPr id="0" name=""/>
        <dsp:cNvSpPr/>
      </dsp:nvSpPr>
      <dsp:spPr>
        <a:xfrm>
          <a:off x="388954" y="4788663"/>
          <a:ext cx="7781497" cy="503894"/>
        </a:xfrm>
        <a:prstGeom prst="rect">
          <a:avLst/>
        </a:prstGeom>
        <a:gradFill rotWithShape="1">
          <a:gsLst>
            <a:gs pos="0">
              <a:schemeClr val="accent1">
                <a:tint val="70000"/>
                <a:satMod val="180000"/>
              </a:schemeClr>
            </a:gs>
            <a:gs pos="62000">
              <a:schemeClr val="accent1">
                <a:tint val="30000"/>
                <a:satMod val="180000"/>
              </a:schemeClr>
            </a:gs>
            <a:gs pos="100000">
              <a:schemeClr val="accent1">
                <a:tint val="22000"/>
                <a:satMod val="18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8000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99966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solidFill>
                <a:schemeClr val="tx1"/>
              </a:solidFill>
            </a:rPr>
            <a:t>Установлены сроки рассмотрения жалобы.</a:t>
          </a:r>
        </a:p>
      </dsp:txBody>
      <dsp:txXfrm>
        <a:off x="388954" y="4788663"/>
        <a:ext cx="7781497" cy="503894"/>
      </dsp:txXfrm>
    </dsp:sp>
    <dsp:sp modelId="{F997E64F-2B76-40B0-9C67-D67919C7CBC5}">
      <dsp:nvSpPr>
        <dsp:cNvPr id="0" name=""/>
        <dsp:cNvSpPr/>
      </dsp:nvSpPr>
      <dsp:spPr>
        <a:xfrm>
          <a:off x="74020" y="4725676"/>
          <a:ext cx="629868" cy="6298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15E84-768D-4B1A-A4B2-14B59DCF3F95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339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31339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EC414F-7629-4441-801A-8BF7995032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9611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C414F-7629-4441-801A-8BF79950322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3421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C414F-7629-4441-801A-8BF79950322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9534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28596" y="2357430"/>
            <a:ext cx="8177242" cy="36004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182880" algn="ctr"/>
            <a:r>
              <a:rPr lang="ru-RU" sz="3600" b="1" dirty="0">
                <a:effectLst/>
              </a:rPr>
              <a:t>Новое в </a:t>
            </a:r>
            <a:r>
              <a:rPr lang="ru-RU" sz="3600" b="1" dirty="0" smtClean="0">
                <a:effectLst/>
              </a:rPr>
              <a:t>законодательстве </a:t>
            </a:r>
            <a:r>
              <a:rPr lang="ru-RU" sz="3600" b="1" dirty="0" smtClean="0">
                <a:effectLst/>
              </a:rPr>
              <a:t>по предоставлению с 01.04.2021 г. </a:t>
            </a:r>
            <a:r>
              <a:rPr lang="ru-RU" sz="3600" b="1" dirty="0" smtClean="0">
                <a:effectLst/>
              </a:rPr>
              <a:t>ежемесячной </a:t>
            </a:r>
            <a:r>
              <a:rPr lang="ru-RU" sz="3600" b="1" dirty="0">
                <a:effectLst/>
              </a:rPr>
              <a:t>денежной выплаты на </a:t>
            </a:r>
            <a:r>
              <a:rPr lang="ru-RU" sz="3600" b="1" dirty="0" smtClean="0">
                <a:effectLst/>
              </a:rPr>
              <a:t>детей в возрасте </a:t>
            </a:r>
            <a:br>
              <a:rPr lang="ru-RU" sz="3600" b="1" dirty="0" smtClean="0">
                <a:effectLst/>
              </a:rPr>
            </a:br>
            <a:r>
              <a:rPr lang="ru-RU" sz="3600" b="1" dirty="0" smtClean="0">
                <a:effectLst/>
              </a:rPr>
              <a:t> от </a:t>
            </a:r>
            <a:r>
              <a:rPr lang="ru-RU" sz="3600" b="1" dirty="0">
                <a:effectLst/>
              </a:rPr>
              <a:t>3 до 7 лет включительно </a:t>
            </a:r>
            <a:r>
              <a:rPr lang="ru-RU" sz="3600" b="1" dirty="0">
                <a:solidFill>
                  <a:schemeClr val="tx1"/>
                </a:solidFill>
                <a:effectLst/>
              </a:rPr>
              <a:t/>
            </a:r>
            <a:br>
              <a:rPr lang="ru-RU" sz="3600" b="1" dirty="0">
                <a:solidFill>
                  <a:schemeClr val="tx1"/>
                </a:solidFill>
                <a:effectLst/>
              </a:rPr>
            </a:br>
            <a:endParaRPr lang="ru-RU" sz="3600" b="1" dirty="0">
              <a:solidFill>
                <a:schemeClr val="tx1"/>
              </a:solidFill>
            </a:endParaRPr>
          </a:p>
        </p:txBody>
      </p:sp>
      <p:pic>
        <p:nvPicPr>
          <p:cNvPr id="5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1773916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740758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3991" y="387480"/>
            <a:ext cx="8300613" cy="125557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/>
          </a:p>
          <a:p>
            <a:pPr algn="ctr"/>
            <a:r>
              <a:rPr lang="ru-RU" sz="2400" b="1" dirty="0" smtClean="0"/>
              <a:t>НОРМАТИВНЫЕ ПРАВОВЫЕ АКТЫ</a:t>
            </a:r>
          </a:p>
          <a:p>
            <a:pPr algn="ctr"/>
            <a:r>
              <a:rPr lang="ru-RU" sz="2400" b="1" dirty="0" smtClean="0"/>
              <a:t>РОССИЙСКОЙ ФЕДЕРАЦИИ О ВНЕСЕНИИ ИЗМЕНЕНИЙ:</a:t>
            </a:r>
            <a:br>
              <a:rPr lang="ru-RU" sz="2400" b="1" dirty="0" smtClean="0"/>
            </a:b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2967" y="2000240"/>
            <a:ext cx="8298257" cy="2214578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ü"/>
            </a:pPr>
            <a:r>
              <a:rPr lang="ru-RU" sz="2400" b="1" dirty="0" smtClean="0">
                <a:cs typeface="Times New Roman" pitchFamily="18" charset="0"/>
              </a:rPr>
              <a:t> </a:t>
            </a:r>
            <a:r>
              <a:rPr lang="ru-RU" sz="2400" b="1" dirty="0" smtClean="0">
                <a:cs typeface="Times New Roman" pitchFamily="18" charset="0"/>
              </a:rPr>
              <a:t>Указ </a:t>
            </a:r>
            <a:r>
              <a:rPr lang="ru-RU" sz="2400" b="1" dirty="0" smtClean="0">
                <a:cs typeface="Times New Roman" pitchFamily="18" charset="0"/>
              </a:rPr>
              <a:t>Президента РФ от 10 марта 2021 г. № 140 "О некоторых вопросах, связанных с осуществлением ежемесячной денежной выплаты, предусмотренной Указом Президента Российской Федерации от 20 марта 2020 г. N 199 "О дополнительных мерах государственной поддержки семей, имеющих детей"</a:t>
            </a:r>
            <a:endParaRPr lang="ru-RU" sz="2400" b="1" dirty="0"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3991" y="4509120"/>
            <a:ext cx="8317233" cy="2088232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400" b="1" dirty="0" smtClean="0"/>
              <a:t>Постановление Правительства РФ от 31 марта 2021 г. № 489 "О внесении изменений в постановление Правительства Российской Федерации от 31 марта 2020 г. № 384"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109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30484"/>
            <a:ext cx="8352927" cy="864096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Основные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требования к порядку назначения и осуществления ежемесячной денежной выплаты внесены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изменения в части: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3813645261"/>
              </p:ext>
            </p:extLst>
          </p:nvPr>
        </p:nvGraphicFramePr>
        <p:xfrm>
          <a:off x="395537" y="1169048"/>
          <a:ext cx="8244473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Стрелка вниз 3"/>
          <p:cNvSpPr/>
          <p:nvPr/>
        </p:nvSpPr>
        <p:spPr>
          <a:xfrm>
            <a:off x="4013717" y="1052736"/>
            <a:ext cx="100811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9300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23528" y="188640"/>
            <a:ext cx="8568952" cy="464630"/>
            <a:chOff x="358646" y="232417"/>
            <a:chExt cx="7817573" cy="464630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358646" y="232417"/>
              <a:ext cx="7817573" cy="4646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4" name="TextBox 3"/>
            <p:cNvSpPr txBox="1"/>
            <p:nvPr/>
          </p:nvSpPr>
          <p:spPr>
            <a:xfrm>
              <a:off x="358646" y="232417"/>
              <a:ext cx="7817573" cy="4646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68800" tIns="60960" rIns="60960" bIns="6096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/>
                <a:t>Установление размера выплаты</a:t>
              </a:r>
            </a:p>
          </p:txBody>
        </p:sp>
      </p:grp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42937315"/>
              </p:ext>
            </p:extLst>
          </p:nvPr>
        </p:nvGraphicFramePr>
        <p:xfrm>
          <a:off x="251520" y="829286"/>
          <a:ext cx="8640960" cy="58400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12816">
                  <a:extLst>
                    <a:ext uri="{9D8B030D-6E8A-4147-A177-3AD203B41FA5}">
                      <a16:colId xmlns:a16="http://schemas.microsoft.com/office/drawing/2014/main" xmlns="" val="3035260379"/>
                    </a:ext>
                  </a:extLst>
                </a:gridCol>
                <a:gridCol w="5228144">
                  <a:extLst>
                    <a:ext uri="{9D8B030D-6E8A-4147-A177-3AD203B41FA5}">
                      <a16:colId xmlns:a16="http://schemas.microsoft.com/office/drawing/2014/main" xmlns="" val="4107570318"/>
                    </a:ext>
                  </a:extLst>
                </a:gridCol>
              </a:tblGrid>
              <a:tr h="3846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8726286"/>
                  </a:ext>
                </a:extLst>
              </a:tr>
              <a:tr h="54554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50 % величины ПМ для детей, установленной в субъекте Российской Федерации на II квартал года, предшествующего году обращения за назначением указанной выплаты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12 243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руб.)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2020 году-5 979,50руб.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Трех ступенчатая система размера пособия: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50 % - </a:t>
                      </a:r>
                      <a:r>
                        <a:rPr lang="ru-RU" sz="2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6 379,50</a:t>
                      </a: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руб., 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величины ПМ для детей;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ru-RU" sz="2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75 % - </a:t>
                      </a:r>
                      <a:r>
                        <a:rPr lang="ru-RU" sz="2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9 569,25 </a:t>
                      </a: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руб., 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(если среднедушевой доход семьи </a:t>
                      </a: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50 % величины ПМ для детей, не превышает величину ПМ на душу населения)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ru-RU" sz="2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100 % - </a:t>
                      </a:r>
                      <a:r>
                        <a:rPr lang="ru-RU" sz="2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12 759 </a:t>
                      </a: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 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(если среднедушевой доход семьи + </a:t>
                      </a:r>
                      <a:b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75 % величины ПМ для детей, не превышает величину ПМ на душу населения).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68942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13619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51520" y="116632"/>
            <a:ext cx="8605354" cy="432048"/>
            <a:chOff x="779410" y="929771"/>
            <a:chExt cx="7396809" cy="464630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779410" y="929771"/>
              <a:ext cx="7396809" cy="4646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4" name="TextBox 3"/>
            <p:cNvSpPr txBox="1"/>
            <p:nvPr/>
          </p:nvSpPr>
          <p:spPr>
            <a:xfrm>
              <a:off x="779410" y="929771"/>
              <a:ext cx="7396809" cy="4646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68800" tIns="60960" rIns="60960" bIns="6096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0" lang="ru-RU" sz="2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Документы, необходимых для назначения выплаты</a:t>
              </a:r>
            </a:p>
          </p:txBody>
        </p:sp>
      </p:grp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93594439"/>
              </p:ext>
            </p:extLst>
          </p:nvPr>
        </p:nvGraphicFramePr>
        <p:xfrm>
          <a:off x="251520" y="620689"/>
          <a:ext cx="8640960" cy="60230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xmlns="" val="1087741405"/>
                    </a:ext>
                  </a:extLst>
                </a:gridCol>
                <a:gridCol w="7560840">
                  <a:extLst>
                    <a:ext uri="{9D8B030D-6E8A-4147-A177-3AD203B41FA5}">
                      <a16:colId xmlns:a16="http://schemas.microsoft.com/office/drawing/2014/main" xmlns="" val="2716865670"/>
                    </a:ext>
                  </a:extLst>
                </a:gridCol>
              </a:tblGrid>
              <a:tr h="2997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2020 год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9" marR="377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2021 год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9" marR="37769" marT="0" marB="0"/>
                </a:tc>
                <a:extLst>
                  <a:ext uri="{0D108BD9-81ED-4DB2-BD59-A6C34878D82A}">
                    <a16:rowId xmlns:a16="http://schemas.microsoft.com/office/drawing/2014/main" xmlns="" val="46205330"/>
                  </a:ext>
                </a:extLst>
              </a:tr>
              <a:tr h="57233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Только заявление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9" marR="377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1)</a:t>
                      </a:r>
                      <a:r>
                        <a:rPr lang="ru-RU" sz="1300" baseline="0" dirty="0">
                          <a:effectLst/>
                        </a:rPr>
                        <a:t> </a:t>
                      </a:r>
                      <a:r>
                        <a:rPr lang="ru-RU" sz="1300" dirty="0">
                          <a:effectLst/>
                        </a:rPr>
                        <a:t>Заявление и документы (сведения):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C00000"/>
                          </a:solidFill>
                          <a:effectLst/>
                        </a:rPr>
                        <a:t>2) о рождении ребенка, о смерти члена семьи, о заключении (расторжении) брака, зарегистрированные органом иностранного государства;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C00000"/>
                          </a:solidFill>
                          <a:effectLst/>
                        </a:rPr>
                        <a:t>3) о наличии в собственности у заявителя и членов его семьи жилого помещения, занимаемого заявителем и (или) членом его семьи, страдающим тяжелой формой хронического заболевания;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C00000"/>
                          </a:solidFill>
                          <a:effectLst/>
                        </a:rPr>
                        <a:t>4) о факте обучения заявителя или членов его семьи младше 23 лет, о факте неполучения стипендии;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C00000"/>
                          </a:solidFill>
                          <a:effectLst/>
                        </a:rPr>
                        <a:t>5) о факте прохождения заявителем или членами его семьи лечения длительностью свыше 3 месяцев;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C00000"/>
                          </a:solidFill>
                          <a:effectLst/>
                        </a:rPr>
                        <a:t>6) о нахождении заявителя или членов его семьи на полном государственном обеспечении (за исключением детей, находящихся под опекой);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C00000"/>
                          </a:solidFill>
                          <a:effectLst/>
                        </a:rPr>
                        <a:t>7) о прохождении заявителем или членами его семьи военной службы по призыву, а также о статусе военнослужащего, обучающегося в военных профессиональных организациях и военных образовательных организациях высшего образования и не заключившего контракт о прохождении военной службы;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C00000"/>
                          </a:solidFill>
                          <a:effectLst/>
                        </a:rPr>
                        <a:t>8) о нахождении заявителя или членов его семьи на принудительном лечении по решению суда;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C00000"/>
                          </a:solidFill>
                          <a:effectLst/>
                        </a:rPr>
                        <a:t>9) о применении в отношении заявителя или членов его семьи меры пресечения в виде заключения под стражу;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C00000"/>
                          </a:solidFill>
                          <a:effectLst/>
                        </a:rPr>
                        <a:t>10) о размере стипендии;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C00000"/>
                          </a:solidFill>
                          <a:effectLst/>
                        </a:rPr>
                        <a:t>11) о размере ежемесячного пожизненного содержания судей, вышедших в отставку;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C00000"/>
                          </a:solidFill>
                          <a:effectLst/>
                        </a:rPr>
                        <a:t>12) о размере единовременного пособия при увольнении с военной службы;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C00000"/>
                          </a:solidFill>
                          <a:effectLst/>
                        </a:rPr>
                        <a:t>13) о размере пенсии, получаемой лицами, проходящими военную службу;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C00000"/>
                          </a:solidFill>
                          <a:effectLst/>
                        </a:rPr>
                        <a:t>14) о размере доходов, для силовых структур;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C00000"/>
                          </a:solidFill>
                          <a:effectLst/>
                        </a:rPr>
                        <a:t>15) о размере полученной </a:t>
                      </a:r>
                      <a:r>
                        <a:rPr lang="ru-RU" sz="1300" dirty="0" smtClean="0">
                          <a:solidFill>
                            <a:srgbClr val="C00000"/>
                          </a:solidFill>
                          <a:effectLst/>
                        </a:rPr>
                        <a:t>компенсации, выплачиваемой</a:t>
                      </a:r>
                      <a:r>
                        <a:rPr lang="ru-RU" sz="1300" baseline="0" dirty="0" smtClean="0">
                          <a:solidFill>
                            <a:srgbClr val="C00000"/>
                          </a:solidFill>
                          <a:effectLst/>
                        </a:rPr>
                        <a:t> за время исполнения государственных и общественных обязанностей</a:t>
                      </a:r>
                      <a:r>
                        <a:rPr lang="ru-RU" sz="1300" dirty="0" smtClean="0">
                          <a:solidFill>
                            <a:srgbClr val="C00000"/>
                          </a:solidFill>
                          <a:effectLst/>
                        </a:rPr>
                        <a:t>;</a:t>
                      </a:r>
                      <a:endParaRPr lang="ru-RU" sz="13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C00000"/>
                          </a:solidFill>
                          <a:effectLst/>
                        </a:rPr>
                        <a:t>16) о размере доходов, полученных заявителем или членами его семьи за пределами РФ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C00000"/>
                          </a:solidFill>
                          <a:effectLst/>
                        </a:rPr>
                        <a:t>17) о наличии в собственности у заявителя или членов его семьи автотранспортного (</a:t>
                      </a:r>
                      <a:r>
                        <a:rPr lang="ru-RU" sz="1300" dirty="0" err="1">
                          <a:solidFill>
                            <a:srgbClr val="C00000"/>
                          </a:solidFill>
                          <a:effectLst/>
                        </a:rPr>
                        <a:t>мототранспортного</a:t>
                      </a:r>
                      <a:r>
                        <a:rPr lang="ru-RU" sz="1300" dirty="0">
                          <a:solidFill>
                            <a:srgbClr val="C00000"/>
                          </a:solidFill>
                          <a:effectLst/>
                        </a:rPr>
                        <a:t>) средства</a:t>
                      </a:r>
                      <a:endParaRPr lang="ru-RU" sz="13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9" marR="37769" marT="0" marB="0"/>
                </a:tc>
                <a:extLst>
                  <a:ext uri="{0D108BD9-81ED-4DB2-BD59-A6C34878D82A}">
                    <a16:rowId xmlns:a16="http://schemas.microsoft.com/office/drawing/2014/main" xmlns="" val="3358513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98769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23528" y="116632"/>
            <a:ext cx="8496944" cy="464630"/>
            <a:chOff x="1009987" y="1626614"/>
            <a:chExt cx="7166232" cy="464630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009987" y="1626614"/>
              <a:ext cx="7166232" cy="4646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4" name="TextBox 3"/>
            <p:cNvSpPr txBox="1"/>
            <p:nvPr/>
          </p:nvSpPr>
          <p:spPr>
            <a:xfrm>
              <a:off x="1009987" y="1626614"/>
              <a:ext cx="7166232" cy="4646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68800" tIns="60960" rIns="60960" bIns="6096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0" lang="ru-RU" sz="2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Исчисление состава семьи</a:t>
              </a:r>
              <a:endParaRPr lang="ru-RU" sz="2400" b="1" kern="1200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56393530"/>
              </p:ext>
            </p:extLst>
          </p:nvPr>
        </p:nvGraphicFramePr>
        <p:xfrm>
          <a:off x="395536" y="692697"/>
          <a:ext cx="8424936" cy="5924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4330">
                  <a:extLst>
                    <a:ext uri="{9D8B030D-6E8A-4147-A177-3AD203B41FA5}">
                      <a16:colId xmlns:a16="http://schemas.microsoft.com/office/drawing/2014/main" xmlns="" val="3614160983"/>
                    </a:ext>
                  </a:extLst>
                </a:gridCol>
                <a:gridCol w="6080606">
                  <a:extLst>
                    <a:ext uri="{9D8B030D-6E8A-4147-A177-3AD203B41FA5}">
                      <a16:colId xmlns:a16="http://schemas.microsoft.com/office/drawing/2014/main" xmlns="" val="9413743"/>
                    </a:ext>
                  </a:extLst>
                </a:gridCol>
              </a:tblGrid>
              <a:tr h="2562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6" marR="34866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6" marR="34866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0739360"/>
                  </a:ext>
                </a:extLst>
              </a:tr>
              <a:tr h="29278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состав семьи, учитываемый при расчете среднедушевого дохода семьи </a:t>
                      </a:r>
                      <a:r>
                        <a:rPr lang="ru-RU" sz="16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включаются:</a:t>
                      </a:r>
                      <a:endParaRPr lang="ru-RU" sz="1600" u="sng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6" marR="34866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12331516"/>
                  </a:ext>
                </a:extLst>
              </a:tr>
              <a:tr h="9517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Родитель, опекун ребенка, его</a:t>
                      </a:r>
                      <a:r>
                        <a:rPr lang="ru-RU" sz="16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супруг, несовершеннолетние дети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6" marR="348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Родитель, опекун ребенка, его супруг, несовершеннолетние дети 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дети в возрасте до 23 лет, обучающиеся в образовательных учреждениях по очной форме обучения, в том числе находящиеся под опекой (за исключением таких детей, состоящих в браке).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6" marR="34866" marT="0" marB="0"/>
                </a:tc>
                <a:extLst>
                  <a:ext uri="{0D108BD9-81ED-4DB2-BD59-A6C34878D82A}">
                    <a16:rowId xmlns:a16="http://schemas.microsoft.com/office/drawing/2014/main" xmlns="" val="2644122287"/>
                  </a:ext>
                </a:extLst>
              </a:tr>
              <a:tr h="32284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состав семьи, учитываемый при расчете среднедушевого дохода семьи, </a:t>
                      </a:r>
                      <a:r>
                        <a:rPr lang="ru-RU" sz="16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включаются</a:t>
                      </a:r>
                      <a:endParaRPr lang="ru-RU" sz="1600" u="sng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6" marR="3486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4879193"/>
                  </a:ext>
                </a:extLst>
              </a:tr>
              <a:tr h="400904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Лица, лишенные родительских прав;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Лица, находящиеся на полном государственном обеспечении;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Лица, проходящие военную службу по призыву;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Лица, отбывающие наказание в виде лишения свободы.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6" marR="34866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лица, лишенные родительских 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 (ограниченные в родительских правах) в отношении ребенка (детей), на которого (которых) подается заявление о назначении ежемесячной выплаты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лица, находящиеся на полном государственном обеспечении 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(за исключением детей, находящихся под опекой);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лица, проходящие военную службу по призыву, 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 также военнослужащие, обучающиеся в военных профессиональных организациях и военных образовательных организациях высшего образования и не заключившие контракт о прохождении военной службы;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лица, отбывающие наказание в виде лишения свободы;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лица, находящиеся на принудительном лечении по решению суда;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лица, в отношении которых применена мера пресечения в виде заключения под стражу.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6" marR="34866" marT="0" marB="0"/>
                </a:tc>
                <a:extLst>
                  <a:ext uri="{0D108BD9-81ED-4DB2-BD59-A6C34878D82A}">
                    <a16:rowId xmlns:a16="http://schemas.microsoft.com/office/drawing/2014/main" xmlns="" val="1997461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63779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23528" y="188640"/>
            <a:ext cx="8640960" cy="464630"/>
            <a:chOff x="1083608" y="2319873"/>
            <a:chExt cx="7225183" cy="464630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083608" y="2319873"/>
              <a:ext cx="7092611" cy="4646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4" name="TextBox 3"/>
            <p:cNvSpPr txBox="1"/>
            <p:nvPr/>
          </p:nvSpPr>
          <p:spPr>
            <a:xfrm>
              <a:off x="1216180" y="2319873"/>
              <a:ext cx="7092611" cy="4646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68800" tIns="60960" rIns="60960" bIns="6096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>
                  <a:solidFill>
                    <a:schemeClr val="tx1"/>
                  </a:solidFill>
                </a:rPr>
                <a:t>Сроки рассмотрения заявления и документов</a:t>
              </a:r>
            </a:p>
          </p:txBody>
        </p:sp>
      </p:grp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21096978"/>
              </p:ext>
            </p:extLst>
          </p:nvPr>
        </p:nvGraphicFramePr>
        <p:xfrm>
          <a:off x="323528" y="811869"/>
          <a:ext cx="8568952" cy="5641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5884">
                  <a:extLst>
                    <a:ext uri="{9D8B030D-6E8A-4147-A177-3AD203B41FA5}">
                      <a16:colId xmlns:a16="http://schemas.microsoft.com/office/drawing/2014/main" xmlns="" val="2715786998"/>
                    </a:ext>
                  </a:extLst>
                </a:gridCol>
                <a:gridCol w="4603068">
                  <a:extLst>
                    <a:ext uri="{9D8B030D-6E8A-4147-A177-3AD203B41FA5}">
                      <a16:colId xmlns:a16="http://schemas.microsoft.com/office/drawing/2014/main" xmlns="" val="199905419"/>
                    </a:ext>
                  </a:extLst>
                </a:gridCol>
              </a:tblGrid>
              <a:tr h="3961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6" marR="58076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6" marR="58076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471255"/>
                  </a:ext>
                </a:extLst>
              </a:tr>
              <a:tr h="52452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о назначении либо об отказе принимается в течение 10 рабочих дней со дня приема заявления.  В случае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непоступления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документов (сведений), запрашиваемых в рамках межведомственного взаимодействия,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рок принятия решения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течение 20 рабочих дней со дня приема заявления.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Уведомление об отказе в назначении ежемесячной выплаты гражданину направляется в течении 1 рабочего дня со дня принятия такого решения.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6" marR="58076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о назначении либо об отказе принимается в течение 10 рабочих дней со дня приема заявления.  В случае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непоступления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документов (сведений), запрашиваемых в рамках межведомственного взаимодействия, срок принятия решения продлевается на 20 рабочих дней.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(Всего</a:t>
                      </a:r>
                      <a:r>
                        <a:rPr lang="ru-RU" sz="2000" baseline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30 рабочих дней)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Уведомление об отказе в назначении ежемесячной выплаты гражданину направляется в течении 1 рабочего дня со дня принятия такого решения.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76" marR="58076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60651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31092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83207" y="260648"/>
            <a:ext cx="8537265" cy="464630"/>
            <a:chOff x="1009987" y="3021323"/>
            <a:chExt cx="7166232" cy="464630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009987" y="3021323"/>
              <a:ext cx="7166232" cy="4646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4" name="TextBox 3"/>
            <p:cNvSpPr txBox="1"/>
            <p:nvPr/>
          </p:nvSpPr>
          <p:spPr>
            <a:xfrm>
              <a:off x="1201940" y="3021323"/>
              <a:ext cx="6974279" cy="4646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68800" tIns="60960" rIns="60960" bIns="6096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>
                  <a:solidFill>
                    <a:schemeClr val="tx1"/>
                  </a:solidFill>
                </a:rPr>
                <a:t>Основания отказа в назначении выплаты</a:t>
              </a:r>
            </a:p>
          </p:txBody>
        </p:sp>
      </p:grp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89731360"/>
              </p:ext>
            </p:extLst>
          </p:nvPr>
        </p:nvGraphicFramePr>
        <p:xfrm>
          <a:off x="251521" y="836712"/>
          <a:ext cx="8600640" cy="5760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4676">
                  <a:extLst>
                    <a:ext uri="{9D8B030D-6E8A-4147-A177-3AD203B41FA5}">
                      <a16:colId xmlns:a16="http://schemas.microsoft.com/office/drawing/2014/main" xmlns="" val="3553709849"/>
                    </a:ext>
                  </a:extLst>
                </a:gridCol>
                <a:gridCol w="5845964">
                  <a:extLst>
                    <a:ext uri="{9D8B030D-6E8A-4147-A177-3AD203B41FA5}">
                      <a16:colId xmlns:a16="http://schemas.microsoft.com/office/drawing/2014/main" xmlns="" val="3529295593"/>
                    </a:ext>
                  </a:extLst>
                </a:gridCol>
              </a:tblGrid>
              <a:tr h="2794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6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7" marR="472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6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7" marR="47237" marT="0" marB="0" anchor="ctr"/>
                </a:tc>
                <a:extLst>
                  <a:ext uri="{0D108BD9-81ED-4DB2-BD59-A6C34878D82A}">
                    <a16:rowId xmlns:a16="http://schemas.microsoft.com/office/drawing/2014/main" xmlns="" val="163438403"/>
                  </a:ext>
                </a:extLst>
              </a:tr>
              <a:tr h="548117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смерть ребенка;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 превышение размера среднедушевого дохода семьи величины ПМ на душу населения, установленную в субъекте РФ на II квартал года, предшествующего году обращения за назначением указанной выплаты;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3) наличие в заявлении недостоверных или неполных данных;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4) непредставление заявителем сведений в соответствии с пунктом 13(1) основных требований;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5) иные случаи, предусмотренные нормативными правовыми актами субъекта РФ.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7" marR="4723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смерть ребенка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 превышение размера </a:t>
                      </a:r>
                      <a:r>
                        <a:rPr lang="ru-RU" sz="13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среднедушевого дохода семьи величины ПМ на душу населения, установленную в субъекте Р Ф на дату обращения 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назначением выплаты;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3) наличие в заявлении недостоверных или неполных данных;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4) наличие в собственности у заявителя и членов его семьи: двух и более домов, квартир, машин, садовых домов, объектов недвижимого имущества, предназначенных для стоянки (хранения), ремонта и технического обслуживания транспортных средств, автотранспортных средств, </a:t>
                      </a:r>
                      <a:r>
                        <a:rPr lang="ru-RU" sz="13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мототранспортных</a:t>
                      </a:r>
                      <a:r>
                        <a:rPr lang="ru-RU" sz="13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средств, самоходных машин, земельных участков, суммарная площадь которых превышает 0,25 га;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5) наличие у заявителя и членов его семьи дохода, превышающего величину ПМ на душу населения в целом по РФ, установленную на дату обращения за назначением ежемесячной выплаты, в виде процентов, начисленных на остаток средств на депозитных счетах (вкладах), открытых в кредитных организациях;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6) </a:t>
                      </a:r>
                      <a:r>
                        <a:rPr lang="ru-RU" sz="1300" b="1" u="sng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у заявителя или трудоспособных членов его семьи доходов</a:t>
                      </a:r>
                      <a:r>
                        <a:rPr lang="ru-RU" sz="13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за исключением некоторых случаев, установленных законодательством;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7) достижение ребенком, возраста восьми лет;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8) непредставление заявителем документов (сведений), предоставление которых является обязательными;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9) выплата уже назначена на ребенка, другому законному представителю;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10) иные случаи, предусмотренные нормативными правовыми актами субъекта РФ;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11) не предоставление (уточнение) заявителем в течение 5 рабочих дней необходимых документов (сведений) после возвращения заявления на доработку.</a:t>
                      </a:r>
                      <a:endParaRPr lang="ru-RU" sz="13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7" marR="47237" marT="0" marB="0"/>
                </a:tc>
                <a:extLst>
                  <a:ext uri="{0D108BD9-81ED-4DB2-BD59-A6C34878D82A}">
                    <a16:rowId xmlns:a16="http://schemas.microsoft.com/office/drawing/2014/main" xmlns="" val="477928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37939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259632" y="260648"/>
            <a:ext cx="7396809" cy="464630"/>
            <a:chOff x="779410" y="3718166"/>
            <a:chExt cx="7396809" cy="464630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779410" y="3718166"/>
              <a:ext cx="7396809" cy="4646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4" name="TextBox 3"/>
            <p:cNvSpPr txBox="1"/>
            <p:nvPr/>
          </p:nvSpPr>
          <p:spPr>
            <a:xfrm>
              <a:off x="779410" y="3718166"/>
              <a:ext cx="7396809" cy="4646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68800" tIns="60960" rIns="60960" bIns="6096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>
                  <a:solidFill>
                    <a:schemeClr val="tx1"/>
                  </a:solidFill>
                </a:rPr>
                <a:t>Установлены «Правила нулевого дохода»</a:t>
              </a: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431540" y="985926"/>
            <a:ext cx="8280920" cy="554461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827584" y="1115928"/>
            <a:ext cx="7632848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Отсутствие у заявителя или трудоспособных членов его семьи доходов</a:t>
            </a:r>
            <a:r>
              <a:rPr kumimoji="0" lang="ru-RU" altLang="ru-RU" sz="1400" b="1" i="0" u="sng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влечет </a:t>
            </a:r>
            <a:r>
              <a:rPr kumimoji="0" lang="ru-RU" altLang="ru-RU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ОТКАЗ в назначении выплаты</a:t>
            </a:r>
            <a:endParaRPr kumimoji="0" lang="ru-RU" altLang="ru-RU" sz="6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исключением следующих случаев (или их совокупности), приходящихся на указанный период:</a:t>
            </a:r>
            <a:endParaRPr kumimoji="0" lang="ru-RU" alt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заявитель или члены его семьи не более 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 месяцев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имели статус безработного или ищущего работу;</a:t>
            </a:r>
            <a:endParaRPr kumimoji="0" lang="ru-RU" alt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б) заявитель или члены его семьи осуществляли уход за ребенком до достижения им возраста трех лет;</a:t>
            </a:r>
            <a:endParaRPr kumimoji="0" lang="ru-RU" alt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в) заявитель или члены его семьи младше 23 лет и обучались;</a:t>
            </a:r>
            <a:endParaRPr kumimoji="0" lang="ru-RU" alt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г) заявитель или члены его семьи, которые являются законными представителями ребенка, осуществляли уход за ребенком-инвалидом в возрасте до 18 лет или инвалидом с детства I группы или нетрудоспособными лицами;</a:t>
            </a:r>
            <a:endParaRPr kumimoji="0" lang="ru-RU" alt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д) заявитель или члены его семьи проходили лечение длительностью свыше 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месяцев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kumimoji="0" lang="ru-RU" alt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е) заявитель или члены его семьи проходили военную службу по призыву (включая период не более 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месяцев с момента демобилизации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kumimoji="0" lang="ru-RU" alt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ж) заявитель или члены его семьи были лишены свободы (включая период не более 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месяцев с момента освобождения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kumimoji="0" lang="ru-RU" alt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з) заявитель являлся(-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ется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единственным родителем, имеющим несовершеннолетних детей;</a:t>
            </a:r>
            <a:endParaRPr kumimoji="0" lang="ru-RU" alt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и) неполучение доходов заявителем или одним из членов его многодетной семьи;</a:t>
            </a:r>
            <a:endParaRPr kumimoji="0" lang="ru-RU" alt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Периоды отсутствия доходов по основаниям, указанным в настоящем подпункте оцениваются в совокупности. В случае если период, отсутствие доходов в который по указанным основаниям, составляет в совокупности не менее 10 месяцев расчетного периода, решение об отказе в назначении выплаты </a:t>
            </a:r>
            <a:r>
              <a:rPr kumimoji="0" lang="ru-RU" altLang="ru-RU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принимается.</a:t>
            </a:r>
            <a:endParaRPr kumimoji="0" lang="ru-RU" altLang="ru-RU" sz="18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26571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7363</TotalTime>
  <Words>1404</Words>
  <Application>Microsoft Office PowerPoint</Application>
  <PresentationFormat>Экран (4:3)</PresentationFormat>
  <Paragraphs>119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Новое в законодательстве по предоставлению с 01.04.2021 г. ежемесячной денежной выплаты на детей в возрасте   от 3 до 7 лет включительно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Изменения подходов предоставления государственной социальной помощи и адресной материальной помощи  с 1 января 2018 года</dc:title>
  <dc:creator>Гаевая Ирина Владимировна</dc:creator>
  <cp:lastModifiedBy>shakiryanova-tv</cp:lastModifiedBy>
  <cp:revision>867</cp:revision>
  <cp:lastPrinted>2021-02-15T04:38:40Z</cp:lastPrinted>
  <dcterms:created xsi:type="dcterms:W3CDTF">2017-10-05T04:41:22Z</dcterms:created>
  <dcterms:modified xsi:type="dcterms:W3CDTF">2021-04-06T14:55:33Z</dcterms:modified>
</cp:coreProperties>
</file>